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75" r:id="rId1"/>
  </p:sldMasterIdLst>
  <p:notesMasterIdLst>
    <p:notesMasterId r:id="rId20"/>
  </p:notesMasterIdLst>
  <p:handoutMasterIdLst>
    <p:handoutMasterId r:id="rId21"/>
  </p:handoutMasterIdLst>
  <p:sldIdLst>
    <p:sldId id="586" r:id="rId2"/>
    <p:sldId id="568" r:id="rId3"/>
    <p:sldId id="569" r:id="rId4"/>
    <p:sldId id="571" r:id="rId5"/>
    <p:sldId id="572" r:id="rId6"/>
    <p:sldId id="573" r:id="rId7"/>
    <p:sldId id="574" r:id="rId8"/>
    <p:sldId id="575" r:id="rId9"/>
    <p:sldId id="576" r:id="rId10"/>
    <p:sldId id="577" r:id="rId11"/>
    <p:sldId id="578" r:id="rId12"/>
    <p:sldId id="579" r:id="rId13"/>
    <p:sldId id="580" r:id="rId14"/>
    <p:sldId id="581" r:id="rId15"/>
    <p:sldId id="582" r:id="rId16"/>
    <p:sldId id="567" r:id="rId17"/>
    <p:sldId id="594" r:id="rId18"/>
    <p:sldId id="584" r:id="rId19"/>
  </p:sldIdLst>
  <p:sldSz cx="14630400" cy="8229600"/>
  <p:notesSz cx="6858000" cy="9144000"/>
  <p:embeddedFontLst>
    <p:embeddedFont>
      <p:font typeface="Segoe UI Light" panose="020B0502040204020203" pitchFamily="34" charset="0"/>
      <p:regular r:id="rId22"/>
    </p:embeddedFont>
    <p:embeddedFont>
      <p:font typeface="MS PGothic" panose="020B0600070205080204" pitchFamily="34" charset="-128"/>
      <p:regular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Gill Sans MT" panose="020B0502020104020203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130622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1" algn="l" defTabSz="130622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2" algn="l" defTabSz="130622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0" algn="l" defTabSz="130622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1">
          <p15:clr>
            <a:srgbClr val="A4A3A4"/>
          </p15:clr>
        </p15:guide>
        <p15:guide id="2" orient="horz" pos="588">
          <p15:clr>
            <a:srgbClr val="A4A3A4"/>
          </p15:clr>
        </p15:guide>
        <p15:guide id="3" orient="horz" pos="1134">
          <p15:clr>
            <a:srgbClr val="A4A3A4"/>
          </p15:clr>
        </p15:guide>
        <p15:guide id="4" pos="8745">
          <p15:clr>
            <a:srgbClr val="A4A3A4"/>
          </p15:clr>
        </p15:guide>
        <p15:guide id="5" pos="2272">
          <p15:clr>
            <a:srgbClr val="A4A3A4"/>
          </p15:clr>
        </p15:guide>
        <p15:guide id="6" pos="467">
          <p15:clr>
            <a:srgbClr val="A4A3A4"/>
          </p15:clr>
        </p15:guide>
        <p15:guide id="7" orient="horz" pos="4590">
          <p15:clr>
            <a:srgbClr val="A4A3A4"/>
          </p15:clr>
        </p15:guide>
        <p15:guide id="8" orient="horz" pos="589">
          <p15:clr>
            <a:srgbClr val="A4A3A4"/>
          </p15:clr>
        </p15:guide>
        <p15:guide id="9" orient="horz" pos="1136">
          <p15:clr>
            <a:srgbClr val="A4A3A4"/>
          </p15:clr>
        </p15:guide>
        <p15:guide id="10" pos="8746">
          <p15:clr>
            <a:srgbClr val="A4A3A4"/>
          </p15:clr>
        </p15:guide>
        <p15:guide id="11" pos="46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Clark" initials="MC" lastIdx="12" clrIdx="0">
    <p:extLst/>
  </p:cmAuthor>
  <p:cmAuthor id="2" name="TB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B2E4D7"/>
    <a:srgbClr val="E0E0E0"/>
    <a:srgbClr val="59879B"/>
    <a:srgbClr val="1F447D"/>
    <a:srgbClr val="666666"/>
    <a:srgbClr val="FF9900"/>
    <a:srgbClr val="7099A6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6" autoAdjust="0"/>
    <p:restoredTop sz="66667" autoAdjust="0"/>
  </p:normalViewPr>
  <p:slideViewPr>
    <p:cSldViewPr snapToGrid="0">
      <p:cViewPr varScale="1">
        <p:scale>
          <a:sx n="40" d="100"/>
          <a:sy n="40" d="100"/>
        </p:scale>
        <p:origin x="53" y="355"/>
      </p:cViewPr>
      <p:guideLst>
        <p:guide orient="horz" pos="4591"/>
        <p:guide orient="horz" pos="588"/>
        <p:guide orient="horz" pos="1134"/>
        <p:guide pos="8745"/>
        <p:guide pos="2272"/>
        <p:guide pos="467"/>
        <p:guide orient="horz" pos="4590"/>
        <p:guide orient="horz" pos="589"/>
        <p:guide orient="horz" pos="1136"/>
        <p:guide pos="8746"/>
        <p:guide pos="46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-52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D411E-0266-724F-BBED-E4EDF0123640}" type="datetime1">
              <a:rPr lang="en-US" smtClean="0">
                <a:latin typeface="Arial"/>
              </a:rPr>
              <a:t>1/12/2017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DFCD7-CF3B-4F2A-A7EB-0E46C8ADD671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0214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17677FAB-5ADE-7E41-94DB-F53D7F72CAD0}" type="datetime1">
              <a:rPr lang="en-US" smtClean="0"/>
              <a:pPr/>
              <a:t>1/12/2017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0026F632-1721-4516-BDEC-32BD96281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640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306221" rtl="0" eaLnBrk="1" latinLnBrk="0" hangingPunct="1">
      <a:defRPr sz="1800" kern="1200">
        <a:solidFill>
          <a:schemeClr val="tx1"/>
        </a:solidFill>
        <a:latin typeface="Arial"/>
        <a:ea typeface="+mn-ea"/>
        <a:cs typeface="+mn-cs"/>
      </a:defRPr>
    </a:lvl1pPr>
    <a:lvl2pPr marL="653110" algn="l" defTabSz="1306221" rtl="0" eaLnBrk="1" latinLnBrk="0" hangingPunct="1">
      <a:defRPr sz="1800" kern="1200">
        <a:solidFill>
          <a:schemeClr val="tx1"/>
        </a:solidFill>
        <a:latin typeface="Arial"/>
        <a:ea typeface="+mn-ea"/>
        <a:cs typeface="+mn-cs"/>
      </a:defRPr>
    </a:lvl2pPr>
    <a:lvl3pPr marL="1306221" algn="l" defTabSz="1306221" rtl="0" eaLnBrk="1" latinLnBrk="0" hangingPunct="1">
      <a:defRPr sz="1800" kern="1200">
        <a:solidFill>
          <a:schemeClr val="tx1"/>
        </a:solidFill>
        <a:latin typeface="Arial"/>
        <a:ea typeface="+mn-ea"/>
        <a:cs typeface="+mn-cs"/>
      </a:defRPr>
    </a:lvl3pPr>
    <a:lvl4pPr marL="1959331" algn="l" defTabSz="1306221" rtl="0" eaLnBrk="1" latinLnBrk="0" hangingPunct="1">
      <a:defRPr sz="1800" kern="1200">
        <a:solidFill>
          <a:schemeClr val="tx1"/>
        </a:solidFill>
        <a:latin typeface="Arial"/>
        <a:ea typeface="+mn-ea"/>
        <a:cs typeface="+mn-cs"/>
      </a:defRPr>
    </a:lvl4pPr>
    <a:lvl5pPr marL="2612442" algn="l" defTabSz="1306221" rtl="0" eaLnBrk="1" latinLnBrk="0" hangingPunct="1">
      <a:defRPr sz="1800" kern="1200">
        <a:solidFill>
          <a:schemeClr val="tx1"/>
        </a:solidFill>
        <a:latin typeface="Arial"/>
        <a:ea typeface="+mn-ea"/>
        <a:cs typeface="+mn-cs"/>
      </a:defRPr>
    </a:lvl5pPr>
    <a:lvl6pPr marL="3265550" algn="l" defTabSz="1306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forge.net/Rserve/doc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R is an open source software programming language and a software environment for statistical computing and graphics. </a:t>
            </a: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If Tableau Desktop (version 8.1 and later) has a connection to an 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Rserve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server, which is a server that allows applications to access R functionality, you can use a set of four functions to pass R expressions to an 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Rserve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server and obtain a result. </a:t>
            </a:r>
          </a:p>
        </p:txBody>
      </p:sp>
    </p:spTree>
    <p:extLst>
      <p:ext uri="{BB962C8B-B14F-4D97-AF65-F5344CB8AC3E}">
        <p14:creationId xmlns:p14="http://schemas.microsoft.com/office/powerpoint/2010/main" val="2172876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306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How does a change in one variable effect another variable.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A positive correlation means  that as X increase Y increases.</a:t>
            </a:r>
          </a:p>
          <a:p>
            <a:r>
              <a:rPr lang="en-US" sz="1200" dirty="0" smtClean="0"/>
              <a:t>A negative correlation means that as X increase Y decreases.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correlation value ranges from -1 to 1. Where -1 is total negative correlation and 1 is total positive correlation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do-able inside of tableau but requires a long calculation. However, keeping this inside of Tableau will keep up the performance of your workbook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EB5-03A0-4A04-860D-E3FC20CC03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9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 positive correlation means  that as X increase Y increases.</a:t>
            </a:r>
          </a:p>
          <a:p>
            <a:r>
              <a:rPr lang="en-US" sz="1200" dirty="0" smtClean="0"/>
              <a:t>A negative correlation means that as X increase Y decreases.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correlation value ranges from -1 to 1. Where -1 is total negative correlation and 1 is total positive correlation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do-able inside of tableau but requires a long calculation. However, keeping this inside of Tableau will keep up the performance of your workbook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does a change in one variable effect another variable.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EB5-03A0-4A04-860D-E3FC20CC03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9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1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</a:t>
            </a:r>
            <a:r>
              <a:rPr lang="en-US" baseline="0" dirty="0" smtClean="0"/>
              <a:t> If I want to publish workbook containing R function to tableau server, what shall I do?</a:t>
            </a:r>
          </a:p>
          <a:p>
            <a:endParaRPr lang="en-US" dirty="0" smtClean="0"/>
          </a:p>
          <a:p>
            <a:pPr marL="0" marR="0" indent="0" algn="l" defTabSz="1306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Similarly, if you upload a workbook that contains R functionality to Tableau Server, then Tableau Server must have a connection to an 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Rserve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server. R is not supported for Tableau Reader or Tableau Online.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possible: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Can’t export data from</a:t>
            </a:r>
            <a:r>
              <a:rPr lang="en-US" baseline="0" dirty="0" smtClean="0"/>
              <a:t> Tableau into R directly to run a new model outside of using the SCRIPT functions</a:t>
            </a:r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Visualisations</a:t>
            </a:r>
            <a:r>
              <a:rPr lang="en-US" baseline="0" dirty="0" smtClean="0"/>
              <a:t> created in R can’t be imported directly to Tableau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6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More information at </a:t>
            </a:r>
            <a:r>
              <a:rPr lang="en-US" sz="1200" dirty="0" smtClean="0">
                <a:hlinkClick r:id="rId3"/>
              </a:rPr>
              <a:t>http://www.rforge.net/Rserve/doc.html</a:t>
            </a:r>
            <a:endParaRPr lang="en-US" sz="12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1EB5-03A0-4A04-860D-E3FC20CC03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r>
              <a:rPr lang="en-US" baseline="0" dirty="0" smtClean="0"/>
              <a:t> are distinct in the type of result they return: Boolean, integer, real number, string</a:t>
            </a:r>
          </a:p>
          <a:p>
            <a:endParaRPr lang="en-US" baseline="0" dirty="0" smtClean="0"/>
          </a:p>
          <a:p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expression is passed directly to a running external service instance. In R expressions, use .</a:t>
            </a:r>
            <a:r>
              <a:rPr lang="en-SG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arg</a:t>
            </a:r>
            <a:r>
              <a:rPr lang="en-SG" sz="1800" b="0" i="1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n</a:t>
            </a:r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 (with a leading period) to reference parameters (.arg1, .arg2, etc.).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.arg1 is equal to SUM([Profit])</a:t>
            </a:r>
          </a:p>
          <a:p>
            <a:r>
              <a:rPr lang="en-US" baseline="0" dirty="0" smtClean="0"/>
              <a:t>SCRIPT_BOOL(“</a:t>
            </a:r>
            <a:r>
              <a:rPr lang="en-US" baseline="0" dirty="0" err="1" smtClean="0"/>
              <a:t>is.finite</a:t>
            </a:r>
            <a:r>
              <a:rPr lang="en-US" baseline="0" dirty="0" smtClean="0"/>
              <a:t>(.arg1)”, SUM([Profit]))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True for store IDs in Washington state, and False otherwise</a:t>
            </a:r>
          </a:p>
          <a:p>
            <a:r>
              <a:rPr lang="en-US" baseline="0" dirty="0" smtClean="0"/>
              <a:t>SCRIPT_BOOL(‘grep1(“.*_WA”, .arg1, </a:t>
            </a:r>
            <a:r>
              <a:rPr lang="en-US" baseline="0" dirty="0" err="1" smtClean="0"/>
              <a:t>perl</a:t>
            </a:r>
            <a:r>
              <a:rPr lang="en-US" baseline="0" dirty="0" smtClean="0"/>
              <a:t>=TRUE)’, ATTR([Store ID]))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7BCB-C54D-4AD6-99DF-6A9578286A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5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 R expressions, use .</a:t>
            </a:r>
            <a:r>
              <a:rPr lang="en-SG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arg</a:t>
            </a:r>
            <a:r>
              <a:rPr lang="en-SG" sz="1800" b="0" i="1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n</a:t>
            </a:r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 (with a leading period) to reference parameters (.arg1, .arg2, etc.)</a:t>
            </a:r>
            <a:endParaRPr lang="en-US" sz="1800" b="0" i="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800" b="0" i="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 this R example, .arg1 is equal to SUM([Profit]):</a:t>
            </a: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SCRIPT_INT("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is.finite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(.arg1)", SUM([Profit]))</a:t>
            </a:r>
          </a:p>
          <a:p>
            <a:endParaRPr lang="en-US" sz="1800" b="0" i="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 the next example, k-means clustering is used to create three clusters:</a:t>
            </a: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SCRIPT_INT('result &lt;- 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kmeans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(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data.frame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(.arg1,.arg2,.arg3,.arg4), 3);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result$cluster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;', SUM([Petal length]), SUM([Petal width]),SUM([Sepal length]),SUM([Sepal width]))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7BCB-C54D-4AD6-99DF-6A9578286A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5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 The expression is passed directly to a running external service instance. In R expressions, use .</a:t>
            </a:r>
            <a:r>
              <a:rPr lang="en-SG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arg</a:t>
            </a:r>
            <a:r>
              <a:rPr lang="en-SG" sz="1800" b="0" i="1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n</a:t>
            </a:r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 (with a leading period) to reference parameters (.arg1, .arg2, etc.)</a:t>
            </a:r>
          </a:p>
          <a:p>
            <a:endParaRPr lang="en-SG" sz="1800" b="0" i="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 this R example, .arg1 is equal to SUM([Profit]):</a:t>
            </a: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SCRIPT_REAL("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is.finite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(.arg1)", SUM([Profit]))</a:t>
            </a:r>
          </a:p>
          <a:p>
            <a:endParaRPr lang="en-US" sz="1800" b="0" i="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next example converts temperature values from Celsius to Fahrenheit.</a:t>
            </a: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SCRIPT_REAL('library(udunits2);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ud.convert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(.arg1, "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celsius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", "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degree_fahrenheit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")',AVG([Temperature]))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7BCB-C54D-4AD6-99DF-6A9578286A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23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expression is passed directly to a running external service instance. In R expressions, use .</a:t>
            </a:r>
            <a:r>
              <a:rPr lang="en-SG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arg</a:t>
            </a:r>
            <a:r>
              <a:rPr lang="en-SG" sz="1800" b="0" i="1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n</a:t>
            </a:r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 (with a leading period) to reference parameters (.arg1, .arg2, etc.)</a:t>
            </a:r>
          </a:p>
          <a:p>
            <a:endParaRPr lang="en-SG" sz="1800" b="0" i="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 this R example, .arg1 is equal to SUM([Profit]):</a:t>
            </a:r>
          </a:p>
          <a:p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SCRIPT_STR("</a:t>
            </a:r>
            <a:r>
              <a:rPr lang="en-SG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is.finite</a:t>
            </a:r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(.arg1)", SUM([Profit]))</a:t>
            </a:r>
          </a:p>
          <a:p>
            <a:endParaRPr lang="en-SG" sz="1800" b="0" i="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next example extracts a state abbreviation from a more complicated string (in the original form 13XSL_CA, A13_WA):</a:t>
            </a:r>
          </a:p>
          <a:p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SCRIPT_STR('</a:t>
            </a:r>
            <a:r>
              <a:rPr lang="en-SG" sz="18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gsub</a:t>
            </a:r>
            <a:r>
              <a:rPr lang="en-SG" sz="18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(".*_", "", .arg1)',ATTR([Store ID]))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7BCB-C54D-4AD6-99DF-6A9578286A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04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Tableau doesn’t evaluate the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2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7BCB-C54D-4AD6-99DF-6A9578286A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62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verViz.t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91979" cy="826423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822450"/>
            <a:ext cx="13115770" cy="15788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5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653110" indent="0">
              <a:buNone/>
              <a:defRPr/>
            </a:lvl2pPr>
            <a:lvl3pPr marL="1306221" indent="0">
              <a:buNone/>
              <a:defRPr/>
            </a:lvl3pPr>
            <a:lvl4pPr marL="1959331" indent="0">
              <a:buNone/>
              <a:defRPr/>
            </a:lvl4pPr>
            <a:lvl5pPr marL="2612442" indent="0">
              <a:buNone/>
              <a:defRPr/>
            </a:lvl5pPr>
          </a:lstStyle>
          <a:p>
            <a:r>
              <a:rPr lang="en-US" dirty="0" smtClean="0"/>
              <a:t>[Presentation Title]</a:t>
            </a:r>
          </a:p>
          <a:p>
            <a:r>
              <a:rPr lang="en-US" sz="2400" dirty="0" smtClean="0"/>
              <a:t>[Presenter Name] | [Presenter Title]</a:t>
            </a:r>
          </a:p>
          <a:p>
            <a:r>
              <a:rPr lang="en-US" sz="2400" dirty="0" smtClean="0"/>
              <a:t>[Date] | [Contact Info (social media, email, etc.)] </a:t>
            </a:r>
            <a:endParaRPr lang="en-US" sz="2400" dirty="0"/>
          </a:p>
        </p:txBody>
      </p:sp>
      <p:pic>
        <p:nvPicPr>
          <p:cNvPr id="2" name="Picture 1" descr="tableau_whit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3" y="591737"/>
            <a:ext cx="3303369" cy="68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3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7329942" y="1822452"/>
            <a:ext cx="6552746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SzPct val="100000"/>
              <a:buFont typeface="Arial"/>
              <a:buNone/>
              <a:defRPr sz="2900">
                <a:solidFill>
                  <a:schemeClr val="accent5"/>
                </a:solidFill>
                <a:latin typeface="Arial"/>
              </a:defRPr>
            </a:lvl1pPr>
            <a:lvl2pPr marL="339725" indent="0">
              <a:buSzPct val="100000"/>
              <a:buFont typeface="Arial"/>
              <a:buNone/>
              <a:defRPr sz="2400">
                <a:solidFill>
                  <a:schemeClr val="accent5"/>
                </a:solidFill>
              </a:defRPr>
            </a:lvl2pPr>
            <a:lvl3pPr marL="692150" indent="0">
              <a:buSzPct val="100000"/>
              <a:buFont typeface="Arial"/>
              <a:buNone/>
              <a:defRPr sz="2100">
                <a:solidFill>
                  <a:schemeClr val="accent5"/>
                </a:solidFill>
              </a:defRPr>
            </a:lvl3pPr>
            <a:lvl4pPr marL="1384301" indent="0">
              <a:buSzPct val="100000"/>
              <a:buFont typeface="Arial"/>
              <a:buNone/>
              <a:defRPr sz="1800">
                <a:solidFill>
                  <a:schemeClr val="accent5"/>
                </a:solidFill>
              </a:defRPr>
            </a:lvl4pPr>
            <a:lvl5pPr marL="2406650" indent="-342901">
              <a:buSzPct val="100000"/>
              <a:buFont typeface="+mj-lt"/>
              <a:buAutoNum type="arabicPeriod"/>
              <a:defRPr sz="1600">
                <a:solidFill>
                  <a:schemeClr val="accent5"/>
                </a:solidFill>
              </a:defRPr>
            </a:lvl5pPr>
          </a:lstStyle>
          <a:p>
            <a:r>
              <a:rPr lang="en-US" dirty="0" smtClean="0"/>
              <a:t>[Content relevant to image]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2" y="381001"/>
            <a:ext cx="13106400" cy="6894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450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dirty="0" smtClean="0"/>
              <a:t>[Title/Topic]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41364" y="1822451"/>
            <a:ext cx="6019800" cy="5407933"/>
          </a:xfrm>
          <a:prstGeom prst="rect">
            <a:avLst/>
          </a:prstGeom>
          <a:ln w="6350" cmpd="sng">
            <a:solidFill>
              <a:srgbClr val="666666"/>
            </a:solidFill>
          </a:ln>
        </p:spPr>
        <p:txBody>
          <a:bodyPr lIns="91440" tIns="45720" rIns="91440" bIns="45720"/>
          <a:lstStyle>
            <a:lvl1pPr marL="0" indent="0">
              <a:buFontTx/>
              <a:buNone/>
              <a:defRPr sz="290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6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762000" y="1822451"/>
            <a:ext cx="13106400" cy="5391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Pct val="120000"/>
              <a:buFontTx/>
              <a:buNone/>
              <a:defRPr sz="290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62001" y="381001"/>
            <a:ext cx="13166725" cy="6894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450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dirty="0" smtClean="0"/>
              <a:t>[Title/Topic]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51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_NoColor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1_tx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50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_NoColor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2_tx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67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PageImage_NoColor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_tx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49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PageImage_NoColor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 w="6350" cmpd="sng">
            <a:solidFill>
              <a:srgbClr val="666666"/>
            </a:solidFill>
          </a:ln>
        </p:spPr>
        <p:txBody>
          <a:bodyPr lIns="91440" tIns="45720" rIns="91440" bIns="45720"/>
          <a:lstStyle>
            <a:lvl1pPr marL="0" indent="0">
              <a:buFontTx/>
              <a:buNone/>
              <a:defRPr sz="290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45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w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630400" cy="8229602"/>
          </a:xfrm>
          <a:prstGeom prst="rect">
            <a:avLst/>
          </a:prstGeom>
          <a:ln w="6350" cmpd="sng">
            <a:solidFill>
              <a:schemeClr val="tx1"/>
            </a:solidFill>
          </a:ln>
        </p:spPr>
        <p:txBody>
          <a:bodyPr lIns="91440" tIns="45720" rIns="91440" bIns="45720"/>
          <a:lstStyle>
            <a:lvl1pPr marL="0" indent="0">
              <a:buFontTx/>
              <a:buNone/>
              <a:defRPr sz="290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5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4630400" cy="838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4" name="Picture 3" descr="tableau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3206751"/>
            <a:ext cx="8737600" cy="181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731520" y="1777120"/>
            <a:ext cx="13167360" cy="5430520"/>
          </a:xfrm>
          <a:prstGeom prst="rect">
            <a:avLst/>
          </a:prstGeom>
        </p:spPr>
        <p:txBody>
          <a:bodyPr/>
          <a:lstStyle>
            <a:lvl4pPr>
              <a:defRPr sz="1680"/>
            </a:lvl4pPr>
            <a:lvl5pPr>
              <a:defRPr sz="168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" y="1192982"/>
            <a:ext cx="6764594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520" y="171178"/>
            <a:ext cx="13167360" cy="6924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30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90" y="1427015"/>
            <a:ext cx="13984225" cy="22469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/>
          <a:lstStyle/>
          <a:p>
            <a:fld id="{CD13132D-C20A-46F7-BB2F-9114E031CCB2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/>
          <a:lstStyle/>
          <a:p>
            <a:fld id="{50A57749-DC1D-4321-BFA1-877140365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3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762682" y="1822452"/>
            <a:ext cx="5337174" cy="3951851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900" b="0" i="0" baseline="0">
                <a:solidFill>
                  <a:schemeClr val="accent5"/>
                </a:solidFill>
                <a:latin typeface="Arial"/>
                <a:cs typeface="Arial"/>
              </a:defRPr>
            </a:lvl1pPr>
            <a:lvl2pPr marL="0" indent="0">
              <a:lnSpc>
                <a:spcPct val="150000"/>
              </a:lnSpc>
              <a:buFontTx/>
              <a:buNone/>
              <a:defRPr sz="2900" baseline="0"/>
            </a:lvl2pPr>
            <a:lvl3pPr marL="0" indent="0">
              <a:lnSpc>
                <a:spcPct val="150000"/>
              </a:lnSpc>
              <a:buFontTx/>
              <a:buNone/>
              <a:defRPr sz="2900" baseline="0"/>
            </a:lvl3pPr>
            <a:lvl4pPr marL="0" indent="0">
              <a:lnSpc>
                <a:spcPct val="150000"/>
              </a:lnSpc>
              <a:buFontTx/>
              <a:buNone/>
              <a:defRPr sz="2900" baseline="0"/>
            </a:lvl4pPr>
            <a:lvl5pPr marL="0" indent="0">
              <a:lnSpc>
                <a:spcPct val="150000"/>
              </a:lnSpc>
              <a:buFontTx/>
              <a:buNone/>
              <a:defRPr sz="2900" baseline="0"/>
            </a:lvl5pPr>
          </a:lstStyle>
          <a:p>
            <a:pPr>
              <a:spcBef>
                <a:spcPts val="0"/>
              </a:spcBef>
            </a:pPr>
            <a:r>
              <a:rPr lang="en-US" dirty="0" smtClean="0"/>
              <a:t>[Topic One]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[Topic Two]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[Topic Three]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[Topic Four]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[Topic Five]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[Topic Six]</a:t>
            </a:r>
            <a:endParaRPr lang="en-US" dirty="0"/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12" hasCustomPrompt="1"/>
          </p:nvPr>
        </p:nvSpPr>
        <p:spPr>
          <a:xfrm>
            <a:off x="7312660" y="1822452"/>
            <a:ext cx="5337174" cy="3951851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marR="0" indent="0" algn="l" defTabSz="130622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 baseline="0">
                <a:solidFill>
                  <a:schemeClr val="accent5"/>
                </a:solidFill>
                <a:latin typeface="Arial"/>
                <a:cs typeface="Arial"/>
              </a:defRPr>
            </a:lvl1pPr>
            <a:lvl2pPr marL="0" indent="0">
              <a:lnSpc>
                <a:spcPct val="150000"/>
              </a:lnSpc>
              <a:buFontTx/>
              <a:buNone/>
              <a:defRPr sz="2900" baseline="0"/>
            </a:lvl2pPr>
            <a:lvl3pPr marL="0" indent="0">
              <a:lnSpc>
                <a:spcPct val="150000"/>
              </a:lnSpc>
              <a:buFontTx/>
              <a:buNone/>
              <a:defRPr sz="2900" baseline="0"/>
            </a:lvl3pPr>
            <a:lvl4pPr marL="0" indent="0">
              <a:lnSpc>
                <a:spcPct val="150000"/>
              </a:lnSpc>
              <a:buFontTx/>
              <a:buNone/>
              <a:defRPr sz="2900" baseline="0"/>
            </a:lvl4pPr>
            <a:lvl5pPr marL="0" indent="0">
              <a:lnSpc>
                <a:spcPct val="150000"/>
              </a:lnSpc>
              <a:buFontTx/>
              <a:buNone/>
              <a:defRPr sz="2900" baseline="0"/>
            </a:lvl5pPr>
          </a:lstStyle>
          <a:p>
            <a:pPr>
              <a:spcBef>
                <a:spcPts val="0"/>
              </a:spcBef>
            </a:pPr>
            <a:r>
              <a:rPr lang="en-US" dirty="0" smtClean="0"/>
              <a:t>Slide [#]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Slide [#]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Slide [#]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Slide [#]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Slide [#]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Slide [#]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2" y="381001"/>
            <a:ext cx="13106400" cy="6894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4500" baseline="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dirty="0" smtClean="0"/>
              <a:t>Table of Contents/Agenda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07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90" y="1427016"/>
            <a:ext cx="13984225" cy="202516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288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16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92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92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92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85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imp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32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Viz.t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71456" cy="8252694"/>
          </a:xfrm>
          <a:prstGeom prst="rect">
            <a:avLst/>
          </a:prstGeom>
        </p:spPr>
      </p:pic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2" y="1803400"/>
            <a:ext cx="13106400" cy="6894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45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 smtClean="0"/>
              <a:t>[Topic]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449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2" y="381000"/>
            <a:ext cx="13106400" cy="151672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4500" baseline="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dirty="0" smtClean="0"/>
              <a:t>[Title/Topic</a:t>
            </a:r>
          </a:p>
          <a:p>
            <a:r>
              <a:rPr lang="en-US" dirty="0" smtClean="0"/>
              <a:t>2 Lines Max]</a:t>
            </a:r>
          </a:p>
        </p:txBody>
      </p:sp>
    </p:spTree>
    <p:extLst>
      <p:ext uri="{BB962C8B-B14F-4D97-AF65-F5344CB8AC3E}">
        <p14:creationId xmlns:p14="http://schemas.microsoft.com/office/powerpoint/2010/main" val="1351594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eve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2" y="381001"/>
            <a:ext cx="13106400" cy="6894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450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dirty="0" smtClean="0"/>
              <a:t>[Title/Topic]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56302" y="1822451"/>
            <a:ext cx="13106400" cy="4431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6350" indent="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None/>
              <a:tabLst/>
              <a:defRPr sz="2900" baseline="0">
                <a:solidFill>
                  <a:schemeClr val="accent5"/>
                </a:solidFill>
                <a:latin typeface="Arial"/>
              </a:defRPr>
            </a:lvl1pPr>
            <a:lvl2pPr marL="288925" indent="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None/>
              <a:defRPr sz="2400" baseline="0">
                <a:solidFill>
                  <a:schemeClr val="accent5"/>
                </a:solidFill>
              </a:defRPr>
            </a:lvl2pPr>
            <a:lvl3pPr marL="512763" indent="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None/>
              <a:defRPr sz="2100" baseline="0">
                <a:solidFill>
                  <a:schemeClr val="accent5"/>
                </a:solidFill>
              </a:defRPr>
            </a:lvl3pPr>
            <a:lvl4pPr marL="741363" indent="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None/>
              <a:defRPr sz="1800" baseline="0">
                <a:solidFill>
                  <a:schemeClr val="accent5"/>
                </a:solidFill>
              </a:defRPr>
            </a:lvl4pPr>
            <a:lvl5pPr marL="2406650" indent="-342901">
              <a:buSzPct val="100000"/>
              <a:buFont typeface="+mj-lt"/>
              <a:buAutoNum type="arabicPeriod"/>
              <a:defRPr sz="1600">
                <a:solidFill>
                  <a:schemeClr val="accent5"/>
                </a:solidFill>
              </a:defRPr>
            </a:lvl5pPr>
          </a:lstStyle>
          <a:p>
            <a:r>
              <a:rPr lang="en-US" dirty="0" smtClean="0"/>
              <a:t>[Copy content]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85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6600" y="2438401"/>
            <a:ext cx="8077200" cy="830997"/>
          </a:xfrm>
        </p:spPr>
        <p:txBody>
          <a:bodyPr anchor="t" anchorCtr="0">
            <a:spAutoFit/>
          </a:bodyPr>
          <a:lstStyle>
            <a:lvl1pPr>
              <a:defRPr sz="54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“Insert quote here”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76600" y="3733801"/>
            <a:ext cx="8077200" cy="2000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300" baseline="0">
                <a:solidFill>
                  <a:schemeClr val="accent5"/>
                </a:solidFill>
                <a:latin typeface="Arial"/>
              </a:defRPr>
            </a:lvl1pPr>
            <a:lvl2pPr marL="653110" indent="0">
              <a:buNone/>
              <a:defRPr sz="1000"/>
            </a:lvl2pPr>
            <a:lvl3pPr marL="1306221" indent="0">
              <a:buNone/>
              <a:defRPr sz="1000"/>
            </a:lvl3pPr>
            <a:lvl4pPr marL="1959331" indent="0">
              <a:buNone/>
              <a:defRPr sz="1000"/>
            </a:lvl4pPr>
            <a:lvl5pPr marL="2612442" indent="0">
              <a:buNone/>
              <a:defRPr sz="1000"/>
            </a:lvl5pPr>
          </a:lstStyle>
          <a:p>
            <a:pPr lvl="0"/>
            <a:r>
              <a:rPr lang="en-US" dirty="0" smtClean="0"/>
              <a:t>Name &amp;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37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2" y="381001"/>
            <a:ext cx="13106400" cy="6894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450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dirty="0" smtClean="0"/>
              <a:t>[Title/Topic]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56302" y="1822449"/>
            <a:ext cx="13106400" cy="35671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520701" indent="-51435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tabLst/>
              <a:defRPr sz="2900" baseline="0">
                <a:solidFill>
                  <a:schemeClr val="accent5"/>
                </a:solidFill>
                <a:latin typeface="Arial"/>
              </a:defRPr>
            </a:lvl1pPr>
            <a:lvl2pPr marL="746125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romanUcPeriod"/>
              <a:defRPr sz="2400" baseline="0">
                <a:solidFill>
                  <a:schemeClr val="accent5"/>
                </a:solidFill>
                <a:latin typeface="Arial"/>
              </a:defRPr>
            </a:lvl2pPr>
            <a:lvl3pPr marL="969963" indent="-4572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2100" baseline="0">
                <a:solidFill>
                  <a:schemeClr val="accent5"/>
                </a:solidFill>
                <a:latin typeface="Arial"/>
              </a:defRPr>
            </a:lvl3pPr>
            <a:lvl4pPr marL="1084262" indent="-342901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800" baseline="0">
                <a:solidFill>
                  <a:schemeClr val="accent5"/>
                </a:solidFill>
              </a:defRPr>
            </a:lvl4pPr>
            <a:lvl5pPr marL="2406650" indent="-342901">
              <a:buSzPct val="100000"/>
              <a:buFont typeface="+mj-lt"/>
              <a:buAutoNum type="arabicPeriod"/>
              <a:defRPr sz="1600">
                <a:solidFill>
                  <a:schemeClr val="accent5"/>
                </a:solidFill>
              </a:defRPr>
            </a:lvl5pPr>
          </a:lstStyle>
          <a:p>
            <a:r>
              <a:rPr lang="en-US" dirty="0" smtClean="0"/>
              <a:t>[High-level content]</a:t>
            </a:r>
          </a:p>
          <a:p>
            <a:r>
              <a:rPr lang="en-US" dirty="0" smtClean="0"/>
              <a:t>[High-level content] </a:t>
            </a:r>
          </a:p>
          <a:p>
            <a:pPr lvl="1">
              <a:buFont typeface="+mj-lt"/>
              <a:buAutoNum type="romanUcPeriod"/>
            </a:pPr>
            <a:r>
              <a:rPr lang="en-US" dirty="0" smtClean="0"/>
              <a:t>[Secondary information about high-level content]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[More details]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[More details] 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[More details] </a:t>
            </a:r>
          </a:p>
          <a:p>
            <a:pPr lvl="1">
              <a:buFont typeface="+mj-lt"/>
              <a:buAutoNum type="romanUcPeriod"/>
            </a:pPr>
            <a:r>
              <a:rPr lang="en-US" dirty="0" smtClean="0"/>
              <a:t>[Secondary information about high-level content]</a:t>
            </a:r>
          </a:p>
          <a:p>
            <a:r>
              <a:rPr lang="en-US" dirty="0" smtClean="0"/>
              <a:t>[High-level content]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76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2" y="381001"/>
            <a:ext cx="13106400" cy="6894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450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dirty="0" smtClean="0"/>
              <a:t>[Title/Topic]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49301" y="1822450"/>
            <a:ext cx="13106400" cy="18558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6350" indent="27432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tabLst/>
              <a:defRPr sz="2900" baseline="0">
                <a:solidFill>
                  <a:schemeClr val="accent5"/>
                </a:solidFill>
                <a:latin typeface="Arial"/>
              </a:defRPr>
            </a:lvl1pPr>
            <a:lvl2pPr marL="288925" indent="2730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defRPr sz="2400" baseline="0">
                <a:solidFill>
                  <a:schemeClr val="accent5"/>
                </a:solidFill>
                <a:latin typeface="Arial"/>
              </a:defRPr>
            </a:lvl2pPr>
            <a:lvl3pPr marL="512763" indent="2730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defRPr sz="2100" baseline="0">
                <a:solidFill>
                  <a:schemeClr val="accent5"/>
                </a:solidFill>
              </a:defRPr>
            </a:lvl3pPr>
            <a:lvl4pPr marL="741363" indent="2730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defRPr sz="1800" baseline="0">
                <a:solidFill>
                  <a:schemeClr val="accent5"/>
                </a:solidFill>
              </a:defRPr>
            </a:lvl4pPr>
            <a:lvl5pPr marL="2406650" indent="-342901">
              <a:buSzPct val="100000"/>
              <a:buFont typeface="+mj-lt"/>
              <a:buAutoNum type="arabicPeriod"/>
              <a:defRPr sz="1600">
                <a:solidFill>
                  <a:schemeClr val="accent5"/>
                </a:solidFill>
              </a:defRPr>
            </a:lvl5pPr>
          </a:lstStyle>
          <a:p>
            <a:r>
              <a:rPr lang="en-US" dirty="0" smtClean="0"/>
              <a:t>[First Point]</a:t>
            </a:r>
          </a:p>
          <a:p>
            <a:r>
              <a:rPr lang="en-US" dirty="0" smtClean="0"/>
              <a:t>[Second Point]</a:t>
            </a:r>
          </a:p>
          <a:p>
            <a:pPr lvl="1"/>
            <a:r>
              <a:rPr lang="en-US" dirty="0" smtClean="0"/>
              <a:t>[Sub bullet]</a:t>
            </a:r>
          </a:p>
          <a:p>
            <a:pPr lvl="1"/>
            <a:r>
              <a:rPr lang="en-US" dirty="0" smtClean="0"/>
              <a:t>[Sub bullet]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769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2" y="381001"/>
            <a:ext cx="13106400" cy="6894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4500">
                <a:solidFill>
                  <a:schemeClr val="accent5"/>
                </a:solidFill>
                <a:latin typeface="Arial"/>
              </a:defRPr>
            </a:lvl1pPr>
          </a:lstStyle>
          <a:p>
            <a:r>
              <a:rPr lang="en-US" dirty="0" smtClean="0"/>
              <a:t>[Title/Topic]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52504" y="1822450"/>
            <a:ext cx="5943600" cy="1855893"/>
          </a:xfrm>
          <a:prstGeom prst="rect">
            <a:avLst/>
          </a:prstGeom>
        </p:spPr>
        <p:txBody>
          <a:bodyPr wrap="square" lIns="0" tIns="0" rIns="0" bIns="0" numCol="1" spcCol="365760">
            <a:spAutoFit/>
          </a:bodyPr>
          <a:lstStyle>
            <a:lvl1pPr marL="6350" indent="27432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tabLst/>
              <a:defRPr sz="2900" baseline="0">
                <a:solidFill>
                  <a:schemeClr val="accent5"/>
                </a:solidFill>
                <a:latin typeface="Arial"/>
              </a:defRPr>
            </a:lvl1pPr>
            <a:lvl2pPr marL="288925" indent="27305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defRPr sz="2400" baseline="0">
                <a:solidFill>
                  <a:schemeClr val="accent5"/>
                </a:solidFill>
                <a:latin typeface="Arial"/>
              </a:defRPr>
            </a:lvl2pPr>
            <a:lvl3pPr marL="512763" indent="27305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defRPr sz="2100" baseline="0">
                <a:solidFill>
                  <a:schemeClr val="accent5"/>
                </a:solidFill>
              </a:defRPr>
            </a:lvl3pPr>
            <a:lvl4pPr marL="1027114" indent="-28575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defRPr sz="1800" baseline="0">
                <a:solidFill>
                  <a:schemeClr val="accent5"/>
                </a:solidFill>
              </a:defRPr>
            </a:lvl4pPr>
            <a:lvl5pPr marL="2406650" indent="-342901">
              <a:buSzPct val="100000"/>
              <a:buFont typeface="+mj-lt"/>
              <a:buAutoNum type="arabicPeriod"/>
              <a:defRPr sz="1600">
                <a:solidFill>
                  <a:schemeClr val="accent5"/>
                </a:solidFill>
              </a:defRPr>
            </a:lvl5pPr>
          </a:lstStyle>
          <a:p>
            <a:r>
              <a:rPr lang="en-US" dirty="0" smtClean="0"/>
              <a:t>[First Point]</a:t>
            </a:r>
          </a:p>
          <a:p>
            <a:r>
              <a:rPr lang="en-US" dirty="0" smtClean="0"/>
              <a:t>[Second Point]</a:t>
            </a:r>
          </a:p>
          <a:p>
            <a:pPr lvl="1"/>
            <a:r>
              <a:rPr lang="en-US" dirty="0" smtClean="0"/>
              <a:t>[Sub bullet]</a:t>
            </a:r>
          </a:p>
          <a:p>
            <a:pPr lvl="1"/>
            <a:r>
              <a:rPr lang="en-US" dirty="0" smtClean="0"/>
              <a:t>[Sub bullet]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312660" y="1822450"/>
            <a:ext cx="5943600" cy="1855893"/>
          </a:xfrm>
          <a:prstGeom prst="rect">
            <a:avLst/>
          </a:prstGeom>
        </p:spPr>
        <p:txBody>
          <a:bodyPr wrap="square" lIns="0" tIns="0" rIns="0" bIns="0" numCol="1" spcCol="365760">
            <a:spAutoFit/>
          </a:bodyPr>
          <a:lstStyle>
            <a:lvl1pPr marL="6350" indent="27432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tabLst/>
              <a:defRPr sz="2900" baseline="0">
                <a:solidFill>
                  <a:schemeClr val="accent5"/>
                </a:solidFill>
                <a:latin typeface="Arial"/>
              </a:defRPr>
            </a:lvl1pPr>
            <a:lvl2pPr marL="288925" indent="27305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defRPr sz="2400" baseline="0">
                <a:solidFill>
                  <a:schemeClr val="accent5"/>
                </a:solidFill>
                <a:latin typeface="Arial"/>
              </a:defRPr>
            </a:lvl2pPr>
            <a:lvl3pPr marL="512763" indent="27305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defRPr sz="2100" baseline="0">
                <a:solidFill>
                  <a:schemeClr val="accent5"/>
                </a:solidFill>
              </a:defRPr>
            </a:lvl3pPr>
            <a:lvl4pPr marL="1027114" indent="-28575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  <a:defRPr sz="1800" baseline="0">
                <a:solidFill>
                  <a:schemeClr val="accent5"/>
                </a:solidFill>
              </a:defRPr>
            </a:lvl4pPr>
            <a:lvl5pPr marL="2406650" indent="-342901">
              <a:buSzPct val="100000"/>
              <a:buFont typeface="+mj-lt"/>
              <a:buAutoNum type="arabicPeriod"/>
              <a:defRPr sz="1600">
                <a:solidFill>
                  <a:schemeClr val="accent5"/>
                </a:solidFill>
              </a:defRPr>
            </a:lvl5pPr>
          </a:lstStyle>
          <a:p>
            <a:r>
              <a:rPr lang="en-US" dirty="0" smtClean="0"/>
              <a:t>[First Point]</a:t>
            </a:r>
          </a:p>
          <a:p>
            <a:r>
              <a:rPr lang="en-US" dirty="0" smtClean="0"/>
              <a:t>[Second Point]</a:t>
            </a:r>
          </a:p>
          <a:p>
            <a:pPr lvl="1"/>
            <a:r>
              <a:rPr lang="en-US" dirty="0" smtClean="0"/>
              <a:t>[Sub bullet]</a:t>
            </a:r>
          </a:p>
          <a:p>
            <a:pPr lvl="1"/>
            <a:r>
              <a:rPr lang="en-US" dirty="0" smtClean="0"/>
              <a:t>[Sub bullet]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66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au_white.eps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430" y="7725391"/>
            <a:ext cx="1727328" cy="3590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376665"/>
            <a:ext cx="13167360" cy="68941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5" name="Picture 4" descr="Bottom_Viz_Bar2.pn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1274"/>
            <a:ext cx="14630400" cy="4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9" r:id="rId3"/>
    <p:sldLayoutId id="2147483884" r:id="rId4"/>
    <p:sldLayoutId id="2147484124" r:id="rId5"/>
    <p:sldLayoutId id="2147483889" r:id="rId6"/>
    <p:sldLayoutId id="2147483890" r:id="rId7"/>
    <p:sldLayoutId id="2147484099" r:id="rId8"/>
    <p:sldLayoutId id="2147484130" r:id="rId9"/>
    <p:sldLayoutId id="2147484105" r:id="rId10"/>
    <p:sldLayoutId id="2147483898" r:id="rId11"/>
    <p:sldLayoutId id="2147484131" r:id="rId12"/>
    <p:sldLayoutId id="2147483899" r:id="rId13"/>
    <p:sldLayoutId id="2147484132" r:id="rId14"/>
    <p:sldLayoutId id="2147484133" r:id="rId15"/>
    <p:sldLayoutId id="2147483900" r:id="rId16"/>
    <p:sldLayoutId id="2147483902" r:id="rId17"/>
    <p:sldLayoutId id="2147484136" r:id="rId18"/>
    <p:sldLayoutId id="2147484137" r:id="rId19"/>
    <p:sldLayoutId id="2147484138" r:id="rId20"/>
    <p:sldLayoutId id="2147484139" r:id="rId21"/>
  </p:sldLayoutIdLst>
  <p:timing>
    <p:tnLst>
      <p:par>
        <p:cTn id="1" dur="indefinite" restart="never" nodeType="tmRoot"/>
      </p:par>
    </p:tnLst>
  </p:timing>
  <p:txStyles>
    <p:titleStyle>
      <a:lvl1pPr algn="l" defTabSz="1306221" rtl="0" eaLnBrk="1" latinLnBrk="0" hangingPunct="1">
        <a:spcBef>
          <a:spcPct val="0"/>
        </a:spcBef>
        <a:buNone/>
        <a:defRPr sz="4500" b="0" i="0" kern="1200">
          <a:solidFill>
            <a:schemeClr val="accent5"/>
          </a:solidFill>
          <a:latin typeface="Arial"/>
          <a:ea typeface="+mj-ea"/>
          <a:cs typeface="Arial"/>
        </a:defRPr>
      </a:lvl1pPr>
    </p:titleStyle>
    <p:bodyStyle>
      <a:lvl1pPr marL="489834" indent="-489834" algn="l" defTabSz="1306221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1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1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1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7" indent="-326555" algn="l" defTabSz="1306221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1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1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6" indent="-326555" algn="l" defTabSz="1306221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1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1" algn="l" defTabSz="130622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2" algn="l" defTabSz="130622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0" algn="l" defTabSz="130622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project.org/bin/windows/bas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rstudio.com/products/rstudio/downloa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Stats: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1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t="8595" r="44361" b="37551"/>
          <a:stretch/>
        </p:blipFill>
        <p:spPr>
          <a:xfrm>
            <a:off x="620987" y="3147463"/>
            <a:ext cx="8488847" cy="41600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086038" y="4045448"/>
            <a:ext cx="6848957" cy="776236"/>
          </a:xfrm>
          <a:prstGeom prst="rect">
            <a:avLst/>
          </a:prstGeom>
          <a:noFill/>
          <a:ln w="57150">
            <a:solidFill>
              <a:srgbClr val="DC66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/>
          <p:cNvCxnSpPr>
            <a:stCxn id="14" idx="1"/>
            <a:endCxn id="11" idx="0"/>
          </p:cNvCxnSpPr>
          <p:nvPr/>
        </p:nvCxnSpPr>
        <p:spPr>
          <a:xfrm rot="10800000" flipV="1">
            <a:off x="5510518" y="2257936"/>
            <a:ext cx="2004807" cy="1787511"/>
          </a:xfrm>
          <a:prstGeom prst="curvedConnector2">
            <a:avLst/>
          </a:prstGeom>
          <a:ln w="57150">
            <a:solidFill>
              <a:srgbClr val="DC661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15324" y="1370976"/>
            <a:ext cx="4821128" cy="1773922"/>
          </a:xfrm>
          <a:prstGeom prst="rect">
            <a:avLst/>
          </a:prstGeom>
          <a:noFill/>
        </p:spPr>
        <p:txBody>
          <a:bodyPr wrap="none" lIns="219456" tIns="175565" rIns="219456" bIns="175565" rtlCol="0">
            <a:spAutoFit/>
          </a:bodyPr>
          <a:lstStyle/>
          <a:p>
            <a:pPr>
              <a:spcAft>
                <a:spcPts val="720"/>
              </a:spcAft>
            </a:pPr>
            <a:r>
              <a:rPr lang="en-US" sz="4320" dirty="0">
                <a:solidFill>
                  <a:srgbClr val="DC661D"/>
                </a:solidFill>
                <a:latin typeface="+mj-lt"/>
              </a:rPr>
              <a:t>This is where the R</a:t>
            </a:r>
          </a:p>
          <a:p>
            <a:pPr>
              <a:spcAft>
                <a:spcPts val="720"/>
              </a:spcAft>
            </a:pPr>
            <a:r>
              <a:rPr lang="en-US" sz="4320" dirty="0">
                <a:solidFill>
                  <a:srgbClr val="DC661D"/>
                </a:solidFill>
                <a:latin typeface="+mj-lt"/>
              </a:rPr>
              <a:t>magic happens</a:t>
            </a:r>
          </a:p>
        </p:txBody>
      </p:sp>
    </p:spTree>
    <p:extLst>
      <p:ext uri="{BB962C8B-B14F-4D97-AF65-F5344CB8AC3E}">
        <p14:creationId xmlns:p14="http://schemas.microsoft.com/office/powerpoint/2010/main" val="24311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t="8595" r="44361" b="37551"/>
          <a:stretch/>
        </p:blipFill>
        <p:spPr>
          <a:xfrm>
            <a:off x="620987" y="3147463"/>
            <a:ext cx="8488847" cy="41600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1941341" y="4795566"/>
            <a:ext cx="5016137" cy="1534897"/>
          </a:xfrm>
          <a:prstGeom prst="rect">
            <a:avLst/>
          </a:prstGeom>
          <a:noFill/>
          <a:ln w="57150">
            <a:solidFill>
              <a:srgbClr val="DC66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/>
          <p:cNvCxnSpPr>
            <a:stCxn id="14" idx="2"/>
          </p:cNvCxnSpPr>
          <p:nvPr/>
        </p:nvCxnSpPr>
        <p:spPr>
          <a:xfrm rot="5400000">
            <a:off x="7922688" y="2954655"/>
            <a:ext cx="1952397" cy="3304021"/>
          </a:xfrm>
          <a:prstGeom prst="curvedConnector2">
            <a:avLst/>
          </a:prstGeom>
          <a:ln w="57150">
            <a:solidFill>
              <a:srgbClr val="DC661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1695" y="347414"/>
            <a:ext cx="7518402" cy="3283053"/>
          </a:xfrm>
          <a:prstGeom prst="rect">
            <a:avLst/>
          </a:prstGeom>
          <a:noFill/>
        </p:spPr>
        <p:txBody>
          <a:bodyPr wrap="square" lIns="219456" tIns="175565" rIns="219456" bIns="175565" rtlCol="0">
            <a:spAutoFit/>
          </a:bodyPr>
          <a:lstStyle/>
          <a:p>
            <a:pPr>
              <a:spcAft>
                <a:spcPts val="720"/>
              </a:spcAft>
            </a:pPr>
            <a:r>
              <a:rPr lang="en-US" sz="4320" dirty="0">
                <a:solidFill>
                  <a:srgbClr val="DC661D"/>
                </a:solidFill>
                <a:latin typeface="+mj-lt"/>
              </a:rPr>
              <a:t>Data to be sent from Tableau to R</a:t>
            </a:r>
          </a:p>
          <a:p>
            <a:pPr marL="411480" indent="-411480"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rgbClr val="DC661D"/>
                </a:solidFill>
              </a:rPr>
              <a:t>Aggregated Dimension(s)</a:t>
            </a:r>
          </a:p>
          <a:p>
            <a:pPr marL="411480" indent="-411480"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rgbClr val="DC661D"/>
                </a:solidFill>
              </a:rPr>
              <a:t>Aggregated Measure(s)</a:t>
            </a:r>
          </a:p>
          <a:p>
            <a:pPr marL="411480" indent="-411480"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rgbClr val="DC661D"/>
                </a:solidFill>
              </a:rPr>
              <a:t>Parameter(s)</a:t>
            </a:r>
          </a:p>
        </p:txBody>
      </p:sp>
    </p:spTree>
    <p:extLst>
      <p:ext uri="{BB962C8B-B14F-4D97-AF65-F5344CB8AC3E}">
        <p14:creationId xmlns:p14="http://schemas.microsoft.com/office/powerpoint/2010/main" val="289451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t="8595" r="44361" b="37551"/>
          <a:stretch/>
        </p:blipFill>
        <p:spPr>
          <a:xfrm>
            <a:off x="620987" y="3147463"/>
            <a:ext cx="8488847" cy="41600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1965458" y="4811151"/>
            <a:ext cx="4979963" cy="786842"/>
          </a:xfrm>
          <a:prstGeom prst="rect">
            <a:avLst/>
          </a:prstGeom>
          <a:noFill/>
          <a:ln w="57150">
            <a:solidFill>
              <a:srgbClr val="DC66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75115" y="1419983"/>
            <a:ext cx="2058745" cy="1019356"/>
          </a:xfrm>
          <a:prstGeom prst="rect">
            <a:avLst/>
          </a:prstGeom>
          <a:noFill/>
        </p:spPr>
        <p:txBody>
          <a:bodyPr wrap="square" lIns="219456" tIns="175565" rIns="219456" bIns="175565" rtlCol="0">
            <a:spAutoFit/>
          </a:bodyPr>
          <a:lstStyle/>
          <a:p>
            <a:pPr>
              <a:spcAft>
                <a:spcPts val="720"/>
              </a:spcAft>
            </a:pPr>
            <a:r>
              <a:rPr lang="en-US" sz="4320" dirty="0">
                <a:solidFill>
                  <a:srgbClr val="DC661D"/>
                </a:solidFill>
                <a:latin typeface="+mj-lt"/>
              </a:rPr>
              <a:t>.arg1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570808" y="1905544"/>
            <a:ext cx="3804308" cy="2284957"/>
          </a:xfrm>
          <a:prstGeom prst="curvedConnector3">
            <a:avLst>
              <a:gd name="adj1" fmla="val 50000"/>
            </a:avLst>
          </a:prstGeom>
          <a:ln w="57150">
            <a:solidFill>
              <a:srgbClr val="DC661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5"/>
          <p:cNvCxnSpPr>
            <a:stCxn id="14" idx="2"/>
          </p:cNvCxnSpPr>
          <p:nvPr/>
        </p:nvCxnSpPr>
        <p:spPr>
          <a:xfrm rot="5400000">
            <a:off x="7353621" y="2176628"/>
            <a:ext cx="2788156" cy="3313579"/>
          </a:xfrm>
          <a:prstGeom prst="curvedConnector2">
            <a:avLst/>
          </a:prstGeom>
          <a:ln w="57150">
            <a:solidFill>
              <a:srgbClr val="DC661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75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t="8595" r="44361" b="37551"/>
          <a:stretch/>
        </p:blipFill>
        <p:spPr>
          <a:xfrm>
            <a:off x="620987" y="3147463"/>
            <a:ext cx="8488847" cy="41600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1953399" y="5574171"/>
            <a:ext cx="4328830" cy="699367"/>
          </a:xfrm>
          <a:prstGeom prst="rect">
            <a:avLst/>
          </a:prstGeom>
          <a:noFill/>
          <a:ln w="57150">
            <a:solidFill>
              <a:srgbClr val="DC66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75115" y="1419983"/>
            <a:ext cx="2058745" cy="1019356"/>
          </a:xfrm>
          <a:prstGeom prst="rect">
            <a:avLst/>
          </a:prstGeom>
          <a:noFill/>
        </p:spPr>
        <p:txBody>
          <a:bodyPr wrap="square" lIns="219456" tIns="175565" rIns="219456" bIns="175565" rtlCol="0">
            <a:spAutoFit/>
          </a:bodyPr>
          <a:lstStyle/>
          <a:p>
            <a:pPr>
              <a:spcAft>
                <a:spcPts val="720"/>
              </a:spcAft>
            </a:pPr>
            <a:r>
              <a:rPr lang="en-US" sz="4320" dirty="0">
                <a:solidFill>
                  <a:srgbClr val="DC661D"/>
                </a:solidFill>
                <a:latin typeface="+mj-lt"/>
              </a:rPr>
              <a:t>.arg2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7292476" y="1905546"/>
            <a:ext cx="2094696" cy="2230128"/>
          </a:xfrm>
          <a:prstGeom prst="curvedConnector2">
            <a:avLst/>
          </a:prstGeom>
          <a:ln w="57150">
            <a:solidFill>
              <a:srgbClr val="DC661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5"/>
          <p:cNvCxnSpPr>
            <a:stCxn id="14" idx="2"/>
          </p:cNvCxnSpPr>
          <p:nvPr/>
        </p:nvCxnSpPr>
        <p:spPr>
          <a:xfrm rot="5400000">
            <a:off x="6643305" y="2162672"/>
            <a:ext cx="3484517" cy="4037850"/>
          </a:xfrm>
          <a:prstGeom prst="curvedConnector2">
            <a:avLst/>
          </a:prstGeom>
          <a:ln w="57150">
            <a:solidFill>
              <a:srgbClr val="DC661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4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9" y="347414"/>
            <a:ext cx="4943790" cy="692497"/>
          </a:xfrm>
        </p:spPr>
        <p:txBody>
          <a:bodyPr/>
          <a:lstStyle/>
          <a:p>
            <a:r>
              <a:rPr lang="en-US" dirty="0" smtClean="0"/>
              <a:t>Table 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8" y="1284091"/>
            <a:ext cx="4288908" cy="681287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95556" y="1736356"/>
            <a:ext cx="0" cy="6258113"/>
          </a:xfrm>
          <a:prstGeom prst="straightConnector1">
            <a:avLst/>
          </a:prstGeom>
          <a:ln w="76200">
            <a:solidFill>
              <a:srgbClr val="1F77B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9815231" y="1850908"/>
            <a:ext cx="0" cy="1193743"/>
          </a:xfrm>
          <a:prstGeom prst="straightConnector1">
            <a:avLst/>
          </a:prstGeom>
          <a:ln w="76200">
            <a:solidFill>
              <a:srgbClr val="1F77B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878" y="1284091"/>
            <a:ext cx="4288908" cy="681287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9805182" y="3263705"/>
            <a:ext cx="0" cy="3217483"/>
          </a:xfrm>
          <a:prstGeom prst="straightConnector1">
            <a:avLst/>
          </a:prstGeom>
          <a:ln w="76200">
            <a:solidFill>
              <a:srgbClr val="DC661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807192" y="6678136"/>
            <a:ext cx="0" cy="1346479"/>
          </a:xfrm>
          <a:prstGeom prst="straightConnector1">
            <a:avLst/>
          </a:prstGeom>
          <a:ln w="76200">
            <a:solidFill>
              <a:srgbClr val="2CA02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5266879" y="347414"/>
            <a:ext cx="4760910" cy="1079598"/>
          </a:xfrm>
          <a:prstGeom prst="rect">
            <a:avLst/>
          </a:prstGeom>
        </p:spPr>
        <p:txBody>
          <a:bodyPr vert="horz" wrap="square" lIns="175565" tIns="109728" rIns="175565" bIns="109728" rtlCol="0" anchor="t">
            <a:noAutofit/>
          </a:bodyPr>
          <a:lstStyle>
            <a:lvl1pPr algn="l" defTabSz="9143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5400" dirty="0"/>
              <a:t>Pane Down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668" y="1181598"/>
            <a:ext cx="4288908" cy="681287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27789" y="347413"/>
            <a:ext cx="4760910" cy="1079598"/>
          </a:xfrm>
          <a:prstGeom prst="rect">
            <a:avLst/>
          </a:prstGeom>
        </p:spPr>
        <p:txBody>
          <a:bodyPr vert="horz" wrap="square" lIns="175565" tIns="109728" rIns="175565" bIns="109728" rtlCol="0" anchor="t">
            <a:noAutofit/>
          </a:bodyPr>
          <a:lstStyle>
            <a:lvl1pPr algn="l" defTabSz="9143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5400" dirty="0"/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36746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en-US" sz="3840" dirty="0"/>
          </a:p>
          <a:p>
            <a:r>
              <a:rPr lang="en-US" sz="3840" dirty="0"/>
              <a:t>Error Type 1:  Check how Tableau is sending data </a:t>
            </a:r>
            <a:endParaRPr lang="en-US" sz="3360" dirty="0"/>
          </a:p>
          <a:p>
            <a:pPr lvl="1"/>
            <a:r>
              <a:rPr lang="en-US" sz="3360" dirty="0">
                <a:solidFill>
                  <a:schemeClr val="accent2"/>
                </a:solidFill>
              </a:rPr>
              <a:t>Table calculations</a:t>
            </a:r>
          </a:p>
          <a:p>
            <a:endParaRPr lang="en-US" sz="3840" dirty="0"/>
          </a:p>
          <a:p>
            <a:pPr>
              <a:buNone/>
            </a:pPr>
            <a:endParaRPr lang="en-US" sz="3840" dirty="0"/>
          </a:p>
          <a:p>
            <a:r>
              <a:rPr lang="en-US" sz="3840" dirty="0"/>
              <a:t>Error Type 2: Check how Tableau is receiving data</a:t>
            </a:r>
          </a:p>
          <a:p>
            <a:pPr lvl="1"/>
            <a:r>
              <a:rPr lang="en-US" sz="3360" dirty="0">
                <a:solidFill>
                  <a:schemeClr val="accent2"/>
                </a:solidFill>
              </a:rPr>
              <a:t>Tableau wants a certain data type back</a:t>
            </a:r>
          </a:p>
          <a:p>
            <a:pPr lvl="1"/>
            <a:r>
              <a:rPr lang="en-US" sz="3360" dirty="0">
                <a:solidFill>
                  <a:schemeClr val="accent2"/>
                </a:solidFill>
              </a:rPr>
              <a:t>Tableau wants a vector back (utilize stored data inside objects)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Common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1959430" y="1897982"/>
            <a:ext cx="10607039" cy="4976380"/>
          </a:xfrm>
        </p:spPr>
        <p:txBody>
          <a:bodyPr>
            <a:normAutofit/>
          </a:bodyPr>
          <a:lstStyle/>
          <a:p>
            <a:r>
              <a:rPr lang="en-US" dirty="0"/>
              <a:t>Correlation refers to any of a broad class of statistical relationships involving </a:t>
            </a:r>
            <a:r>
              <a:rPr lang="en-US" dirty="0" smtClean="0"/>
              <a:t>dependence between 2 random variables.</a:t>
            </a:r>
          </a:p>
          <a:p>
            <a:endParaRPr lang="en-US" sz="2160" dirty="0"/>
          </a:p>
          <a:p>
            <a:pPr marL="0" indent="0">
              <a:buNone/>
            </a:pPr>
            <a:r>
              <a:rPr lang="en-US" sz="2160" dirty="0"/>
              <a:t>Examples:</a:t>
            </a:r>
          </a:p>
          <a:p>
            <a:pPr marL="411480" indent="-411480"/>
            <a:r>
              <a:rPr lang="en-US" sz="2160" dirty="0"/>
              <a:t>Height and Weight</a:t>
            </a:r>
          </a:p>
          <a:p>
            <a:pPr marL="411480" indent="-411480"/>
            <a:r>
              <a:rPr lang="en-US" sz="2160" dirty="0"/>
              <a:t>Maximum Building Height and a Cities GDP</a:t>
            </a:r>
          </a:p>
          <a:p>
            <a:pPr marL="411480" indent="-411480"/>
            <a:r>
              <a:rPr lang="en-US" sz="2160" dirty="0"/>
              <a:t>Days Past due date and your Boss’ happiness </a:t>
            </a:r>
          </a:p>
          <a:p>
            <a:pPr marL="411480" indent="-411480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791" y="4147272"/>
            <a:ext cx="64865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13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 bwMode="auto">
          <a:xfrm>
            <a:off x="104775" y="1039090"/>
            <a:ext cx="14420850" cy="62570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06582" y="3020291"/>
            <a:ext cx="13314218" cy="73429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6583" y="5112325"/>
            <a:ext cx="13314217" cy="65116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8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90601" y="1059766"/>
            <a:ext cx="10090149" cy="1079598"/>
          </a:xfrm>
          <a:prstGeom prst="rect">
            <a:avLst/>
          </a:prstGeom>
        </p:spPr>
        <p:txBody>
          <a:bodyPr/>
          <a:lstStyle>
            <a:lvl1pPr algn="l" defTabSz="1306221" rtl="0" eaLnBrk="1" latinLnBrk="0" hangingPunct="1">
              <a:spcBef>
                <a:spcPct val="0"/>
              </a:spcBef>
              <a:buNone/>
              <a:defRPr sz="4500" b="0" i="0" kern="1200">
                <a:solidFill>
                  <a:schemeClr val="accent5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Challenge: Negative Correlation w/ 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90601" y="2146291"/>
            <a:ext cx="10090150" cy="3631763"/>
          </a:xfrm>
          <a:prstGeom prst="rect">
            <a:avLst/>
          </a:prstGeom>
        </p:spPr>
        <p:txBody>
          <a:bodyPr/>
          <a:lstStyle/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sz="3200" dirty="0" smtClean="0">
                <a:solidFill>
                  <a:schemeClr val="tx2"/>
                </a:solidFill>
              </a:rPr>
              <a:t>Find which Region and Customer Segment has a negative Sales and Profit relationship</a:t>
            </a:r>
          </a:p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3200" dirty="0">
              <a:solidFill>
                <a:schemeClr val="tx2"/>
              </a:solidFill>
              <a:latin typeface="Gill Sans MT" panose="020B0502020104020203" pitchFamily="34" charset="0"/>
              <a:ea typeface="MS PGothic" panose="020B0600070205080204" pitchFamily="34" charset="-128"/>
            </a:endParaRPr>
          </a:p>
          <a:p>
            <a:pPr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3200" dirty="0" smtClean="0">
              <a:solidFill>
                <a:schemeClr val="tx2"/>
              </a:solidFill>
              <a:latin typeface="Gill Sans MT" panose="020B0502020104020203" pitchFamily="34" charset="0"/>
              <a:ea typeface="MS PGothic" panose="020B0600070205080204" pitchFamily="34" charset="-128"/>
            </a:endParaRPr>
          </a:p>
          <a:p>
            <a:pPr marL="0" indent="0"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200" dirty="0" smtClean="0">
                <a:solidFill>
                  <a:schemeClr val="tx2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	Hint:</a:t>
            </a:r>
          </a:p>
          <a:p>
            <a:pPr marL="0" indent="0" defTabSz="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200" dirty="0" smtClean="0">
                <a:latin typeface="Gill Sans MT" panose="020B0502020104020203" pitchFamily="34" charset="0"/>
                <a:ea typeface="MS PGothic" panose="020B0600070205080204" pitchFamily="34" charset="-128"/>
              </a:rPr>
              <a:t>	</a:t>
            </a:r>
          </a:p>
          <a:p>
            <a:pPr marL="571470" lvl="1" indent="0" defTabSz="4572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600" dirty="0" err="1" smtClean="0">
                <a:latin typeface="Gill Sans MT" panose="020B0502020104020203" pitchFamily="34" charset="0"/>
                <a:ea typeface="MS PGothic" panose="020B0600070205080204" pitchFamily="34" charset="-128"/>
              </a:rPr>
              <a:t>Cor</a:t>
            </a:r>
            <a:r>
              <a:rPr lang="en-US" altLang="en-US" sz="2600" dirty="0" smtClean="0">
                <a:latin typeface="Gill Sans MT" panose="020B0502020104020203" pitchFamily="34" charset="0"/>
                <a:ea typeface="MS PGothic" panose="020B0600070205080204" pitchFamily="34" charset="-128"/>
              </a:rPr>
              <a:t>(.arg1,.arg2) </a:t>
            </a:r>
          </a:p>
          <a:p>
            <a:pPr marL="571470" lvl="1" indent="0" defTabSz="45720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600" dirty="0">
              <a:latin typeface="Gill Sans MT" panose="020B0502020104020203" pitchFamily="34" charset="0"/>
              <a:ea typeface="MS PGothic" panose="020B0600070205080204" pitchFamily="34" charset="-128"/>
            </a:endParaRPr>
          </a:p>
          <a:p>
            <a:pPr marL="571470" lvl="1" indent="0" defTabSz="4572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600" dirty="0" smtClean="0">
                <a:latin typeface="Gill Sans MT" panose="020B0502020104020203" pitchFamily="34" charset="0"/>
                <a:ea typeface="MS PGothic" panose="020B0600070205080204" pitchFamily="34" charset="-128"/>
              </a:rPr>
              <a:t>Change the compute using</a:t>
            </a:r>
          </a:p>
        </p:txBody>
      </p:sp>
    </p:spTree>
    <p:extLst>
      <p:ext uri="{BB962C8B-B14F-4D97-AF65-F5344CB8AC3E}">
        <p14:creationId xmlns:p14="http://schemas.microsoft.com/office/powerpoint/2010/main" val="148417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Download R: </a:t>
            </a:r>
            <a:r>
              <a:rPr lang="en-US" sz="2400" dirty="0">
                <a:hlinkClick r:id="rId3"/>
              </a:rPr>
              <a:t>http://cran.rproject.org/bin/windows/base/</a:t>
            </a:r>
            <a:endParaRPr lang="en-US" sz="2400" dirty="0"/>
          </a:p>
          <a:p>
            <a:r>
              <a:rPr lang="en-US" sz="2400" dirty="0"/>
              <a:t>Download Rstudio: </a:t>
            </a:r>
            <a:r>
              <a:rPr lang="en-US" sz="2400" dirty="0">
                <a:hlinkClick r:id="rId4"/>
              </a:rPr>
              <a:t>http://www.rstudio.com/products/rstudio/download/</a:t>
            </a:r>
            <a:endParaRPr lang="en-US" sz="2400" dirty="0"/>
          </a:p>
          <a:p>
            <a:r>
              <a:rPr lang="en-US" sz="2400" dirty="0"/>
              <a:t>Script:</a:t>
            </a:r>
          </a:p>
          <a:p>
            <a:pPr marL="1097280" lvl="2"/>
            <a:r>
              <a:rPr lang="en-US" sz="3360" dirty="0"/>
              <a:t>Install.packages(“Rserve”)</a:t>
            </a:r>
          </a:p>
          <a:p>
            <a:pPr marL="1097280" lvl="2"/>
            <a:r>
              <a:rPr lang="en-US" sz="3360" dirty="0"/>
              <a:t>Library(Rserve)</a:t>
            </a:r>
          </a:p>
          <a:p>
            <a:pPr marL="1097280" lvl="2"/>
            <a:r>
              <a:rPr lang="en-US" sz="3360" dirty="0"/>
              <a:t>Rserve()</a:t>
            </a:r>
          </a:p>
          <a:p>
            <a:pPr marL="1097280" lvl="2"/>
            <a:endParaRPr lang="en-US" sz="3360" dirty="0"/>
          </a:p>
          <a:p>
            <a:r>
              <a:rPr lang="en-US" sz="2400" dirty="0"/>
              <a:t>When you run Rserve from the R Console, it remains resident in memory, and is able to serve requests from Tableau workbooks even if you close the R Console. You can use Windows Task Manager to verify that Rserve is running.</a:t>
            </a:r>
          </a:p>
          <a:p>
            <a:endParaRPr lang="en-US" sz="4320" dirty="0"/>
          </a:p>
        </p:txBody>
      </p:sp>
    </p:spTree>
    <p:extLst>
      <p:ext uri="{BB962C8B-B14F-4D97-AF65-F5344CB8AC3E}">
        <p14:creationId xmlns:p14="http://schemas.microsoft.com/office/powerpoint/2010/main" val="1693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Connecting to Rserve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0048" y="2117192"/>
            <a:ext cx="347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 Light" panose="020B0502040204020203" pitchFamily="34" charset="0"/>
              </a:rPr>
              <a:t>The connection info is located under Help.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8830" y="2117192"/>
            <a:ext cx="361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 Light" panose="020B0502040204020203" pitchFamily="34" charset="0"/>
              </a:rPr>
              <a:t>Rserve is automatically set to port 6311.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821424" y="4974336"/>
            <a:ext cx="11704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9076" y="3602736"/>
            <a:ext cx="4123887" cy="2496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830" y="3533124"/>
            <a:ext cx="3736113" cy="26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517789"/>
            <a:ext cx="13987008" cy="692497"/>
          </a:xfrm>
        </p:spPr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97" y="1456405"/>
            <a:ext cx="11165791" cy="56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t="8595" r="44361" b="37551"/>
          <a:stretch/>
        </p:blipFill>
        <p:spPr>
          <a:xfrm>
            <a:off x="620987" y="3147463"/>
            <a:ext cx="8488847" cy="41600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620987" y="3334024"/>
            <a:ext cx="4401179" cy="776236"/>
          </a:xfrm>
          <a:prstGeom prst="rect">
            <a:avLst/>
          </a:prstGeom>
          <a:noFill/>
          <a:ln w="57150">
            <a:solidFill>
              <a:srgbClr val="DC66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/>
          <p:cNvCxnSpPr>
            <a:stCxn id="14" idx="1"/>
            <a:endCxn id="11" idx="0"/>
          </p:cNvCxnSpPr>
          <p:nvPr/>
        </p:nvCxnSpPr>
        <p:spPr>
          <a:xfrm rot="10800000" flipV="1">
            <a:off x="2821578" y="2345742"/>
            <a:ext cx="2749229" cy="988281"/>
          </a:xfrm>
          <a:prstGeom prst="curvedConnector2">
            <a:avLst/>
          </a:prstGeom>
          <a:ln w="57150">
            <a:solidFill>
              <a:srgbClr val="DC661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70806" y="1503666"/>
            <a:ext cx="8826474" cy="1684154"/>
          </a:xfrm>
          <a:prstGeom prst="rect">
            <a:avLst/>
          </a:prstGeom>
          <a:noFill/>
        </p:spPr>
        <p:txBody>
          <a:bodyPr wrap="square" lIns="219456" tIns="175565" rIns="219456" bIns="175565" rtlCol="0">
            <a:spAutoFit/>
          </a:bodyPr>
          <a:lstStyle/>
          <a:p>
            <a:pPr>
              <a:spcAft>
                <a:spcPts val="720"/>
              </a:spcAft>
            </a:pPr>
            <a:r>
              <a:rPr lang="en-US" sz="4320" dirty="0">
                <a:solidFill>
                  <a:srgbClr val="DC661D"/>
                </a:solidFill>
                <a:latin typeface="+mj-lt"/>
              </a:rPr>
              <a:t>“SCRIPT_” calculated fields are Table Calculations</a:t>
            </a:r>
          </a:p>
        </p:txBody>
      </p:sp>
    </p:spTree>
    <p:extLst>
      <p:ext uri="{BB962C8B-B14F-4D97-AF65-F5344CB8AC3E}">
        <p14:creationId xmlns:p14="http://schemas.microsoft.com/office/powerpoint/2010/main" val="209161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92279" y="2580416"/>
          <a:ext cx="11248626" cy="330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1412"/>
                <a:gridCol w="1796646"/>
                <a:gridCol w="4690568"/>
              </a:tblGrid>
              <a:tr h="831797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solidFill>
                            <a:srgbClr val="DC661D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SCRIPT_BOOL(…)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solidFill>
                          <a:srgbClr val="DC661D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solidFill>
                            <a:srgbClr val="DC661D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Boolean, Logical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21204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SCRIPT_INT(…)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30952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SCRIPT_REAL(…)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Float, Double, Real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21204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SCRIPT_STR(…)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String, Character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expects a certain data type back from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7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692279" y="2580416"/>
          <a:ext cx="11248626" cy="330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1412"/>
                <a:gridCol w="1796646"/>
                <a:gridCol w="4690568"/>
              </a:tblGrid>
              <a:tr h="831797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SCRIPT_BOOL(…)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Boolean, Logical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21204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solidFill>
                            <a:srgbClr val="DC661D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SCRIPT_INT(…)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solidFill>
                          <a:srgbClr val="DC661D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solidFill>
                            <a:srgbClr val="DC661D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30952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SCRIPT_REAL(…)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Float, Double, Real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21204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SCRIPT_STR(…)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String, Character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expects a certain data type back from 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979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692279" y="2580416"/>
          <a:ext cx="11248626" cy="330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1412"/>
                <a:gridCol w="1796646"/>
                <a:gridCol w="4690568"/>
              </a:tblGrid>
              <a:tr h="831797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SCRIPT_BOOL(…)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Boolean, Logical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21204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SCRIPT_INT(…)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30952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solidFill>
                            <a:srgbClr val="DC661D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SCRIPT_REAL(…)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solidFill>
                          <a:srgbClr val="DC661D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solidFill>
                            <a:srgbClr val="DC661D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Float, Double, Real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21204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SCRIPT_STR(…)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String, Character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expects a certain data type back from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3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692279" y="2580416"/>
          <a:ext cx="11248626" cy="330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1412"/>
                <a:gridCol w="1796646"/>
                <a:gridCol w="4690568"/>
              </a:tblGrid>
              <a:tr h="831797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SCRIPT_BOOL(…)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Boolean, Logical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21204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SCRIPT_INT(…)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30952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SCRIPT_REAL(…)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Float, Double, Real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  <a:tr h="821204"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solidFill>
                            <a:srgbClr val="DC661D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SCRIPT_STR(…)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300" b="0" kern="1200" cap="none" spc="-100" baseline="0" dirty="0" smtClean="0">
                        <a:ln w="3175">
                          <a:noFill/>
                        </a:ln>
                        <a:solidFill>
                          <a:srgbClr val="DC661D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300" b="0" kern="1200" cap="none" spc="-100" baseline="0" dirty="0" smtClean="0">
                          <a:ln w="3175">
                            <a:noFill/>
                          </a:ln>
                          <a:solidFill>
                            <a:srgbClr val="DC661D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String, Character</a:t>
                      </a:r>
                    </a:p>
                  </a:txBody>
                  <a:tcPr marL="109728" marR="109728" marT="54864" marB="54864" anchor="b">
                    <a:noFill/>
                  </a:tcPr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expects a certain data type back from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57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Office Theme">
  <a:themeElements>
    <a:clrScheme name="Custom 8">
      <a:dk1>
        <a:srgbClr val="666666"/>
      </a:dk1>
      <a:lt1>
        <a:sysClr val="window" lastClr="FFFFFF"/>
      </a:lt1>
      <a:dk2>
        <a:srgbClr val="5B6591"/>
      </a:dk2>
      <a:lt2>
        <a:srgbClr val="FFFFFF"/>
      </a:lt2>
      <a:accent1>
        <a:srgbClr val="1F447D"/>
      </a:accent1>
      <a:accent2>
        <a:srgbClr val="E8762C"/>
      </a:accent2>
      <a:accent3>
        <a:srgbClr val="7099A6"/>
      </a:accent3>
      <a:accent4>
        <a:srgbClr val="59879B"/>
      </a:accent4>
      <a:accent5>
        <a:srgbClr val="4C4C4C"/>
      </a:accent5>
      <a:accent6>
        <a:srgbClr val="C72035"/>
      </a:accent6>
      <a:hlink>
        <a:srgbClr val="EB912C"/>
      </a:hlink>
      <a:folHlink>
        <a:srgbClr val="969696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251778_PPT_PartnerSummit_Template</Template>
  <TotalTime>8748</TotalTime>
  <Words>729</Words>
  <Application>Microsoft Office PowerPoint</Application>
  <PresentationFormat>Custom</PresentationFormat>
  <Paragraphs>159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Segoe UI Light</vt:lpstr>
      <vt:lpstr>MS PGothic</vt:lpstr>
      <vt:lpstr>Segoe UI</vt:lpstr>
      <vt:lpstr>Arial</vt:lpstr>
      <vt:lpstr>Gill Sans MT</vt:lpstr>
      <vt:lpstr>4_Office Theme</vt:lpstr>
      <vt:lpstr>PowerPoint Presentation</vt:lpstr>
      <vt:lpstr>Installing Rserve</vt:lpstr>
      <vt:lpstr>Connecting to Rserve</vt:lpstr>
      <vt:lpstr>Syntax</vt:lpstr>
      <vt:lpstr>Syntax</vt:lpstr>
      <vt:lpstr>Tableau expects a certain data type back from R</vt:lpstr>
      <vt:lpstr>Tableau expects a certain data type back from R </vt:lpstr>
      <vt:lpstr>Tableau expects a certain data type back from R</vt:lpstr>
      <vt:lpstr>Tableau expects a certain data type back from R</vt:lpstr>
      <vt:lpstr>Syntax</vt:lpstr>
      <vt:lpstr>Syntax</vt:lpstr>
      <vt:lpstr>Syntax</vt:lpstr>
      <vt:lpstr>Syntax</vt:lpstr>
      <vt:lpstr>Table Down</vt:lpstr>
      <vt:lpstr>Handling Common Errors</vt:lpstr>
      <vt:lpstr>Correlation</vt:lpstr>
      <vt:lpstr>Correlation</vt:lpstr>
      <vt:lpstr>PowerPoint Presentation</vt:lpstr>
    </vt:vector>
  </TitlesOfParts>
  <Company>Tableau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Janice H. Robertson</dc:creator>
  <cp:lastModifiedBy>KJ Kim</cp:lastModifiedBy>
  <cp:revision>51</cp:revision>
  <cp:lastPrinted>2015-11-05T23:58:20Z</cp:lastPrinted>
  <dcterms:created xsi:type="dcterms:W3CDTF">2015-11-23T23:23:27Z</dcterms:created>
  <dcterms:modified xsi:type="dcterms:W3CDTF">2017-01-12T14:35:31Z</dcterms:modified>
</cp:coreProperties>
</file>